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6"/>
  </p:notesMasterIdLst>
  <p:handoutMasterIdLst>
    <p:handoutMasterId r:id="rId27"/>
  </p:handoutMasterIdLst>
  <p:sldIdLst>
    <p:sldId id="265" r:id="rId8"/>
    <p:sldId id="288" r:id="rId9"/>
    <p:sldId id="266" r:id="rId10"/>
    <p:sldId id="267" r:id="rId11"/>
    <p:sldId id="270" r:id="rId12"/>
    <p:sldId id="271" r:id="rId13"/>
    <p:sldId id="272" r:id="rId14"/>
    <p:sldId id="286" r:id="rId15"/>
    <p:sldId id="287" r:id="rId16"/>
    <p:sldId id="276" r:id="rId17"/>
    <p:sldId id="282" r:id="rId18"/>
    <p:sldId id="283" r:id="rId19"/>
    <p:sldId id="284" r:id="rId20"/>
    <p:sldId id="285" r:id="rId21"/>
    <p:sldId id="278" r:id="rId22"/>
    <p:sldId id="28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6266" autoAdjust="0"/>
  </p:normalViewPr>
  <p:slideViewPr>
    <p:cSldViewPr>
      <p:cViewPr varScale="1">
        <p:scale>
          <a:sx n="172" d="100"/>
          <a:sy n="172" d="100"/>
        </p:scale>
        <p:origin x="-120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15B96-C7B1-5B4B-ACDF-BE6CE82A6B45}" type="datetimeFigureOut">
              <a:rPr lang="en-US" smtClean="0"/>
              <a:t>2/22/11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08882-4BDB-B844-B01C-7D33406E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3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FD2782-13CF-F043-A53B-5A8F2D79F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6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Presented at the University of Notre Dame Scientific</a:t>
            </a:r>
            <a:r>
              <a:rPr lang="en-US" baseline="0" dirty="0" smtClean="0"/>
              <a:t> Computing Workshop (http://</a:t>
            </a:r>
            <a:r>
              <a:rPr lang="en-US" baseline="0" dirty="0" err="1" smtClean="0"/>
              <a:t>www.nd.edu</a:t>
            </a:r>
            <a:r>
              <a:rPr lang="en-US" baseline="0" dirty="0" smtClean="0"/>
              <a:t>/~</a:t>
            </a:r>
            <a:r>
              <a:rPr lang="en-US" baseline="0" dirty="0" err="1" smtClean="0"/>
              <a:t>dthain</a:t>
            </a:r>
            <a:r>
              <a:rPr lang="en-US" baseline="0" dirty="0" smtClean="0"/>
              <a:t>/scw2011/), Feb 23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2782-13CF-F043-A53B-5A8F2D79F2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10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the researcher logs</a:t>
            </a:r>
            <a:r>
              <a:rPr lang="en-US" baseline="0" dirty="0" smtClean="0"/>
              <a:t> in at the home institution’s login page.</a:t>
            </a:r>
          </a:p>
          <a:p>
            <a:r>
              <a:rPr lang="en-US" baseline="0" dirty="0" smtClean="0"/>
              <a:t>The University of Illinois login page is shown here as an example.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Then,</a:t>
            </a:r>
            <a:r>
              <a:rPr lang="en-US" baseline="0" dirty="0" smtClean="0"/>
              <a:t> on the first login only, the researcher also logs in to TeraGrid to bind the campus and TeraGrid identities (on the left).</a:t>
            </a:r>
          </a:p>
          <a:p>
            <a:r>
              <a:rPr lang="en-US" baseline="0" dirty="0" smtClean="0"/>
              <a:t>The researcher can later delete bindings via the web app (on the right).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login, the researcher is presented with options to download a</a:t>
            </a:r>
            <a:r>
              <a:rPr lang="en-US" baseline="0" dirty="0" smtClean="0"/>
              <a:t> certificate to the desktop or launch Java applets for remote login and file transfer using the certificate for authentication.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</a:t>
            </a:r>
            <a:r>
              <a:rPr lang="en-US" baseline="0" dirty="0" smtClean="0"/>
              <a:t>GSI-</a:t>
            </a:r>
            <a:r>
              <a:rPr lang="en-US" baseline="0" dirty="0" err="1" smtClean="0"/>
              <a:t>SSHTerm</a:t>
            </a:r>
            <a:r>
              <a:rPr lang="en-US" baseline="0" dirty="0" smtClean="0"/>
              <a:t> Applet supports remote login via the browser, including X11 forwarding.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developed a self-service workflow for federating with identity providers.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2782-13CF-F043-A53B-5A8F2D79F2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InCommon is the higher education and research federation in the U.S.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InCommon serves as the trust agent for all participants.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Privacy, security and scalability are the heart of the benefits of InCommon and a federated identity management approach.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 September 2010, InCommon has 253 participants, including 180 colleges and universities.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BC22F8-6462-B04A-9029-BC3ECB8A31C7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InCommon participants include colleges and universities, government and non-profit research facilities and agencies, and sponsored partners – non-profit and for-profit entities that offer federated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45AC20-863E-3E42-92B5-E327DDB731C5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Federated resources offered by InCommon participants affect many campus business and academic functions. There are a number of HR and student services applications, as well as learning management systems, and library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8AB2B5-BE1A-A24E-BC06-42A8D3338604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NSF-funded TeraGrid combines</a:t>
            </a:r>
            <a:r>
              <a:rPr lang="en-US" baseline="0" dirty="0" smtClean="0"/>
              <a:t> leadership class resources at eleven partner sites.</a:t>
            </a:r>
          </a:p>
          <a:p>
            <a:r>
              <a:rPr lang="en-US" baseline="0" dirty="0" smtClean="0"/>
              <a:t>TeraGrid serves over 4,500 researchers from over 300 US campuses.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NSF-funded TeraGrid combines</a:t>
            </a:r>
            <a:r>
              <a:rPr lang="en-US" baseline="0" dirty="0" smtClean="0"/>
              <a:t> leadership class resources at eleven partner sites.</a:t>
            </a:r>
          </a:p>
          <a:p>
            <a:r>
              <a:rPr lang="en-US" baseline="0" dirty="0" smtClean="0"/>
              <a:t>TeraGrid serves over 4,500 researchers from over 300 US campuses.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5DAB-3739-FD40-A2E3-DE7B8FE3148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the researcher visits the home page and selects his or her campus from the identity provider</a:t>
            </a:r>
            <a:r>
              <a:rPr lang="en-US" baseline="0" dirty="0" smtClean="0"/>
              <a:t> drop-down.</a:t>
            </a:r>
          </a:p>
          <a:p>
            <a:r>
              <a:rPr lang="en-US" baseline="0" dirty="0" smtClean="0"/>
              <a:t>In case the researcher’s campus is not available, he or she can login via </a:t>
            </a:r>
            <a:r>
              <a:rPr lang="en-US" baseline="0" dirty="0" err="1" smtClean="0"/>
              <a:t>ProtectNetwork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762500" y="59055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bg1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bg1"/>
                </a:solidFill>
              </a:rPr>
              <a:t>University of Illinois at Urbana-Champaign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5025"/>
            <a:ext cx="2438400" cy="4603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B7CF4-2481-F34F-9BB9-96D1081AED19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D3038-489E-EC47-A2AA-3E9848F387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9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48095-B645-A548-905C-45FA623658FE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216AD-7950-964E-8065-D4A903EFAC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033C7-5D97-774C-9BBA-ADAFC05B6B96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3662E-8641-2945-9F6C-38F387A31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630" y="2133079"/>
            <a:ext cx="4060775" cy="452623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561" y="2133079"/>
            <a:ext cx="4061891" cy="452623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3E9E2-47FD-9842-B82D-C9C8103B3783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704B9-AA9C-BF4A-A57A-3FE89798A2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E6CE4-AAB9-344A-B59C-497B13043B73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853FA-AFE9-3C4A-BA34-DA8295C467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7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F3A34-4648-E44D-B2AA-06820BB5DFB4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92330-EE31-1B46-9AE2-90AB87B5A3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33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96526-FC47-0C43-9E97-7DB27A072A93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F6C13-5414-FD4C-A139-0441FB1B37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44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D78B5-40A7-CA47-8539-20A9A9666E7F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70629-EC90-9A4E-BEB3-88D92986D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EFA64-FE27-8644-B944-F44725084C46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0626E-1837-0543-848B-BBC0D37A7B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89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92265-8F05-5746-B4D3-4C250C2D00FE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F4AC4-EF13-DE4B-9430-76B9051BED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76" y="914177"/>
            <a:ext cx="2057176" cy="57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0629" y="914177"/>
            <a:ext cx="6065490" cy="57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92364-791A-C742-A9C1-A6A525B95478}" type="datetime1">
              <a:rPr lang="en-US">
                <a:solidFill>
                  <a:srgbClr val="000000"/>
                </a:solidFill>
              </a:rPr>
              <a:pPr/>
              <a:t>2/22/11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E15A7-1574-6B4A-88CE-E3DDE328F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762500" y="59055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rgbClr val="FFFFFF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rgbClr val="FFFFFF"/>
                </a:solidFill>
              </a:rPr>
              <a:t>University of Illinois at Urbana-Champaign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5025"/>
            <a:ext cx="2438400" cy="46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48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81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38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9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73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0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4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03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22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50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476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216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443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961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256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20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29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43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17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550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190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762500" y="59055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rgbClr val="FFFFFF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rgbClr val="FFFFFF"/>
                </a:solidFill>
              </a:rPr>
              <a:t>University of Illinois at Urbana-Champaign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5025"/>
            <a:ext cx="2438400" cy="46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340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13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34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2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74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15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09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64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0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21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762500" y="5334000"/>
            <a:ext cx="4076700" cy="151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FFFFF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FFFFF"/>
                </a:solidFill>
              </a:rPr>
              <a:t>University of Illinois at Urbana-</a:t>
            </a:r>
            <a:r>
              <a:rPr lang="en-US" sz="1200" dirty="0" smtClean="0">
                <a:solidFill>
                  <a:srgbClr val="FFFFFF"/>
                </a:solidFill>
              </a:rPr>
              <a:t>Champaign</a:t>
            </a:r>
          </a:p>
          <a:p>
            <a:pPr>
              <a:lnSpc>
                <a:spcPct val="110000"/>
              </a:lnSpc>
            </a:pPr>
            <a:endParaRPr lang="en-US" sz="12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12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This material is based upon work supported by the National Science Foundation under Grant No. 0503697</a:t>
            </a:r>
          </a:p>
          <a:p>
            <a:pPr>
              <a:lnSpc>
                <a:spcPct val="110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0"/>
            <a:ext cx="2438400" cy="460375"/>
          </a:xfrm>
          <a:prstGeom prst="rect">
            <a:avLst/>
          </a:prstGeom>
          <a:noFill/>
        </p:spPr>
      </p:pic>
      <p:pic>
        <p:nvPicPr>
          <p:cNvPr id="8" name="Picture 8" descr="tglogo-small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943600"/>
            <a:ext cx="71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461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9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91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1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664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4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35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91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19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44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6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53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211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02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602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455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986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728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926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100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394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2/22/11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69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jbasney@ncsa.uiuc.edu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455613"/>
            <a:fld id="{550A9481-26D2-084B-AB04-6AFE38BC6CE0}" type="datetime1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455613"/>
              <a:t>2/22/11</a:t>
            </a:fld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457177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jbasney@ncsa.uiuc.edu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5613"/>
            <a:fld id="{CA76F5A8-B2B6-4C46-BC8C-E946E6D0589F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455613"/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00900" y="260350"/>
            <a:ext cx="1751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177">
              <a:defRPr/>
            </a:pPr>
            <a:r>
              <a:rPr lang="en-US" sz="14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www.incommon.org</a:t>
            </a: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321440" algn="ctr" defTabSz="91409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642882" algn="ctr" defTabSz="91409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964323" algn="ctr" defTabSz="91409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285763" algn="ctr" defTabSz="91409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9725" indent="-339725" algn="l" defTabSz="911225" rtl="0" eaLnBrk="0" fontAlgn="base" hangingPunct="0">
        <a:spcBef>
          <a:spcPct val="20000"/>
        </a:spcBef>
        <a:spcAft>
          <a:spcPct val="25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2575" algn="l" defTabSz="911225" rtl="0" eaLnBrk="0" fontAlgn="base" hangingPunct="0">
        <a:spcBef>
          <a:spcPct val="20000"/>
        </a:spcBef>
        <a:spcAft>
          <a:spcPct val="25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39825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598613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4225" indent="-227013" algn="l" defTabSz="911225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378439" indent="-228804" algn="l" defTabSz="91409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699881" indent="-228804" algn="l" defTabSz="91409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021321" indent="-228804" algn="l" defTabSz="91409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342762" indent="-228804" algn="l" defTabSz="91409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0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jbasney@ncsa.uiuc.edu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468" y="6356349"/>
            <a:ext cx="161408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669966"/>
                </a:solidFill>
                <a:latin typeface="Arial"/>
                <a:cs typeface="Arial"/>
              </a:rPr>
              <a:t>CILogon</a:t>
            </a:r>
          </a:p>
        </p:txBody>
      </p:sp>
      <p:pic>
        <p:nvPicPr>
          <p:cNvPr id="9" name="Picture 8" descr="cilogon-logo-250x250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6340468"/>
            <a:ext cx="381006" cy="38100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907842" y="6356350"/>
            <a:ext cx="277895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fontAlgn="auto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669966"/>
                </a:solidFill>
                <a:latin typeface="Arial"/>
                <a:cs typeface="Arial"/>
              </a:rPr>
              <a:t>www.cilogon.org</a:t>
            </a:r>
          </a:p>
        </p:txBody>
      </p:sp>
    </p:spTree>
    <p:extLst>
      <p:ext uri="{BB962C8B-B14F-4D97-AF65-F5344CB8AC3E}">
        <p14:creationId xmlns:p14="http://schemas.microsoft.com/office/powerpoint/2010/main" val="1538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9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jbasney@ncsa.uiuc.edu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0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468" y="6356349"/>
            <a:ext cx="161408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669966"/>
                </a:solidFill>
                <a:latin typeface="Arial"/>
                <a:cs typeface="Arial"/>
              </a:rPr>
              <a:t>CILogon</a:t>
            </a:r>
          </a:p>
        </p:txBody>
      </p:sp>
      <p:pic>
        <p:nvPicPr>
          <p:cNvPr id="9" name="Picture 8" descr="cilogon-logo-250x250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6340468"/>
            <a:ext cx="381006" cy="38100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907842" y="6356350"/>
            <a:ext cx="277895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fontAlgn="auto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669966"/>
                </a:solidFill>
                <a:latin typeface="Arial"/>
                <a:cs typeface="Arial"/>
              </a:rPr>
              <a:t>www.cilogon.org</a:t>
            </a:r>
          </a:p>
        </p:txBody>
      </p:sp>
    </p:spTree>
    <p:extLst>
      <p:ext uri="{BB962C8B-B14F-4D97-AF65-F5344CB8AC3E}">
        <p14:creationId xmlns:p14="http://schemas.microsoft.com/office/powerpoint/2010/main" val="20249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24400" y="2133600"/>
            <a:ext cx="4114800" cy="1295400"/>
          </a:xfrm>
        </p:spPr>
        <p:txBody>
          <a:bodyPr/>
          <a:lstStyle/>
          <a:p>
            <a:r>
              <a:rPr lang="en-US" dirty="0"/>
              <a:t>Secure Access to Research Infrastructure via the InCommon Federation 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267200"/>
            <a:ext cx="4114800" cy="1143000"/>
          </a:xfrm>
        </p:spPr>
        <p:txBody>
          <a:bodyPr/>
          <a:lstStyle/>
          <a:p>
            <a:r>
              <a:rPr lang="en-US" dirty="0" smtClean="0"/>
              <a:t>Jim Basney</a:t>
            </a:r>
          </a:p>
          <a:p>
            <a:r>
              <a:rPr lang="en-US" dirty="0" err="1" smtClean="0"/>
              <a:t>jbasney@ncsa.uiuc.edu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9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3829050" cy="4692650"/>
          </a:xfrm>
          <a:prstGeom prst="rect">
            <a:avLst/>
          </a:prstGeom>
        </p:spPr>
      </p:pic>
      <p:pic>
        <p:nvPicPr>
          <p:cNvPr id="6" name="Picture 5" descr="go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393065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3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4311650" cy="3429000"/>
          </a:xfrm>
          <a:prstGeom prst="rect">
            <a:avLst/>
          </a:prstGeom>
        </p:spPr>
      </p:pic>
      <p:pic>
        <p:nvPicPr>
          <p:cNvPr id="8" name="Picture 7" descr="go8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47800"/>
            <a:ext cx="4451350" cy="340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9963" y="5370286"/>
            <a:ext cx="172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E5782"/>
                </a:solidFill>
              </a:rPr>
              <a:t>(one-time only)</a:t>
            </a:r>
            <a:endParaRPr lang="en-US" dirty="0">
              <a:solidFill>
                <a:srgbClr val="4E5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5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5.tiff"/>
          <p:cNvPicPr>
            <a:picLocks noChangeAspect="1"/>
          </p:cNvPicPr>
          <p:nvPr/>
        </p:nvPicPr>
        <p:blipFill>
          <a:blip r:embed="rId3"/>
          <a:srcRect b="9609"/>
          <a:stretch>
            <a:fillRect/>
          </a:stretch>
        </p:blipFill>
        <p:spPr>
          <a:xfrm>
            <a:off x="1905000" y="76200"/>
            <a:ext cx="5391150" cy="64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1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7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457200"/>
            <a:ext cx="44577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8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CILogon: Beyond TeraGrid</a:t>
            </a:r>
            <a:endParaRPr lang="en-US" dirty="0"/>
          </a:p>
        </p:txBody>
      </p:sp>
      <p:pic>
        <p:nvPicPr>
          <p:cNvPr id="8" name="Picture 7" descr="cilogon.org-20101022.tiff"/>
          <p:cNvPicPr>
            <a:picLocks noChangeAspect="1"/>
          </p:cNvPicPr>
          <p:nvPr/>
        </p:nvPicPr>
        <p:blipFill>
          <a:blip r:embed="rId2"/>
          <a:srcRect b="3194"/>
          <a:stretch>
            <a:fillRect/>
          </a:stretch>
        </p:blipFill>
        <p:spPr>
          <a:xfrm>
            <a:off x="4750430" y="1600201"/>
            <a:ext cx="4079875" cy="3463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r="46286"/>
          <a:stretch>
            <a:fillRect/>
          </a:stretch>
        </p:blipFill>
        <p:spPr>
          <a:xfrm>
            <a:off x="1371600" y="4419600"/>
            <a:ext cx="2387629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667000"/>
            <a:ext cx="1244600" cy="63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 r="20690"/>
          <a:stretch>
            <a:fillRect/>
          </a:stretch>
        </p:blipFill>
        <p:spPr>
          <a:xfrm>
            <a:off x="762000" y="3048000"/>
            <a:ext cx="1314450" cy="771525"/>
          </a:xfrm>
          <a:prstGeom prst="rect">
            <a:avLst/>
          </a:prstGeom>
        </p:spPr>
      </p:pic>
      <p:pic>
        <p:nvPicPr>
          <p:cNvPr id="12" name="Picture 11" descr="dataone-header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057400"/>
            <a:ext cx="165735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Challenge: Federating with Many Campuses</a:t>
            </a:r>
            <a:endParaRPr lang="en-US" sz="3200" dirty="0"/>
          </a:p>
        </p:txBody>
      </p:sp>
      <p:pic>
        <p:nvPicPr>
          <p:cNvPr id="7" name="Content Placeholder 6" descr="cilogon-idp-add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20320" r="-20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568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using </a:t>
            </a:r>
            <a:r>
              <a:rPr lang="en-US" dirty="0" smtClean="0"/>
              <a:t>NSF CI with </a:t>
            </a:r>
            <a:r>
              <a:rPr lang="en-US" dirty="0" err="1"/>
              <a:t>InCommon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practical guide under development now</a:t>
            </a:r>
          </a:p>
          <a:p>
            <a:r>
              <a:rPr lang="en-US" dirty="0" smtClean="0"/>
              <a:t>For current draft, visit: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://spaces.internet2.edu/display/</a:t>
            </a:r>
            <a:r>
              <a:rPr lang="en-US" dirty="0" err="1" smtClean="0"/>
              <a:t>nsfciinc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953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Comments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Have I convinced </a:t>
            </a:r>
            <a:r>
              <a:rPr lang="en-US" dirty="0"/>
              <a:t>you that Notre </a:t>
            </a:r>
            <a:r>
              <a:rPr lang="en-US" dirty="0" smtClean="0"/>
              <a:t>Dame should join InCommon?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Contact: </a:t>
            </a:r>
            <a:r>
              <a:rPr lang="en-US" dirty="0" err="1" smtClean="0"/>
              <a:t>jbasney@illinois.edu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5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 Project Goal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3303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Enable campus </a:t>
            </a:r>
            <a:r>
              <a:rPr lang="en-US" dirty="0" smtClean="0"/>
              <a:t>logon to </a:t>
            </a:r>
            <a:r>
              <a:rPr lang="en-US" dirty="0" smtClean="0"/>
              <a:t>CyberInfrastructure </a:t>
            </a:r>
            <a:r>
              <a:rPr lang="en-US" dirty="0" smtClean="0"/>
              <a:t>(CI)</a:t>
            </a:r>
          </a:p>
          <a:p>
            <a:pPr lvl="1"/>
            <a:r>
              <a:rPr lang="en-US" dirty="0" smtClean="0"/>
              <a:t>Use researchers’ existing security credentials at their home institution</a:t>
            </a:r>
          </a:p>
          <a:p>
            <a:pPr lvl="1"/>
            <a:r>
              <a:rPr lang="en-US" dirty="0" smtClean="0"/>
              <a:t>Ease credential management for researchers and CI providers</a:t>
            </a:r>
          </a:p>
        </p:txBody>
      </p:sp>
      <p:pic>
        <p:nvPicPr>
          <p:cNvPr id="5" name="Picture 4" descr="cilogon-service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0237" y="1417638"/>
            <a:ext cx="35306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0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563"/>
            <a:ext cx="9144000" cy="557212"/>
          </a:xfrm>
          <a:prstGeom prst="rect">
            <a:avLst/>
          </a:prstGeom>
          <a:noFill/>
        </p:spPr>
        <p:txBody>
          <a:bodyPr lIns="64288" tIns="32144" rIns="64288" bIns="32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5613" eaLnBrk="1" hangingPunct="1"/>
            <a:r>
              <a:rPr lang="en-US" sz="3200" smtClean="0">
                <a:solidFill>
                  <a:srgbClr val="000000"/>
                </a:solidFill>
              </a:rPr>
              <a:t>InCommon Federation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495300" y="1928813"/>
            <a:ext cx="8089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marL="622300" indent="-319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r>
              <a:rPr lang="en-US" sz="2000" smtClean="0">
                <a:solidFill>
                  <a:srgbClr val="000000"/>
                </a:solidFill>
              </a:rPr>
              <a:t>InCommon is the federation for U.S. research and education, providing higher education and their commercial and non-profit partners with a common trust framework for access to online resources. </a:t>
            </a:r>
          </a:p>
        </p:txBody>
      </p:sp>
    </p:spTree>
    <p:extLst>
      <p:ext uri="{BB962C8B-B14F-4D97-AF65-F5344CB8AC3E}">
        <p14:creationId xmlns:p14="http://schemas.microsoft.com/office/powerpoint/2010/main" val="58105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875" y="1071563"/>
            <a:ext cx="3324225" cy="557212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5613" eaLnBrk="1" hangingPunct="1"/>
            <a:r>
              <a:rPr lang="en-US" sz="3200" smtClean="0">
                <a:solidFill>
                  <a:srgbClr val="000000"/>
                </a:solidFill>
              </a:rPr>
              <a:t>About InCommon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546100" y="1928813"/>
            <a:ext cx="81407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marL="622300" indent="-319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Through InCommon, campuses leverage their identity databases to allow for the use of one set of credentials to access multiple resources. </a:t>
            </a:r>
          </a:p>
          <a:p>
            <a:pPr defTabSz="455613" eaLnBrk="1" hangingPunct="1">
              <a:buFont typeface="Arial" charset="0"/>
              <a:buChar char="•"/>
            </a:pPr>
            <a:endParaRPr lang="en-US" sz="1000" smtClean="0">
              <a:solidFill>
                <a:srgbClr val="000000"/>
              </a:solidFill>
            </a:endParaRPr>
          </a:p>
          <a:p>
            <a:pPr defTabSz="455613"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Online service providers no longer need to maintain user accounts. </a:t>
            </a:r>
          </a:p>
          <a:p>
            <a:pPr defTabSz="455613" eaLnBrk="1" hangingPunct="1">
              <a:buFont typeface="Arial" charset="0"/>
              <a:buChar char="•"/>
            </a:pPr>
            <a:endParaRPr lang="en-US" sz="1000" smtClean="0">
              <a:solidFill>
                <a:srgbClr val="000000"/>
              </a:solidFill>
            </a:endParaRPr>
          </a:p>
          <a:p>
            <a:pPr defTabSz="455613"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Identity providers manage the levels of their users' privacy and information exchange.</a:t>
            </a:r>
          </a:p>
          <a:p>
            <a:pPr defTabSz="455613" eaLnBrk="1" hangingPunct="1">
              <a:buFont typeface="Arial" charset="0"/>
              <a:buChar char="•"/>
            </a:pPr>
            <a:endParaRPr lang="en-US" sz="1000" smtClean="0">
              <a:solidFill>
                <a:srgbClr val="000000"/>
              </a:solidFill>
            </a:endParaRPr>
          </a:p>
          <a:p>
            <a:pPr defTabSz="455613"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InCommon uses SAML-based authentication and authorization systems (such as Shibboleth®) to enable scalable, trusted collaborations among its community of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271881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2039938"/>
            <a:ext cx="76644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1295400" y="965200"/>
            <a:ext cx="7000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r>
              <a:rPr lang="en-US" sz="3200" smtClean="0">
                <a:solidFill>
                  <a:srgbClr val="000000"/>
                </a:solidFill>
              </a:rPr>
              <a:t>InCommon Participants Year-by-Year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62100" y="1574800"/>
            <a:ext cx="5702300" cy="1003300"/>
          </a:xfrm>
          <a:solidFill>
            <a:schemeClr val="bg1"/>
          </a:solidFill>
        </p:spPr>
        <p:txBody>
          <a:bodyPr/>
          <a:lstStyle/>
          <a:p>
            <a:pPr marL="227013" indent="-227013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253 InCommon Participants </a:t>
            </a: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(Sept. 2010)</a:t>
            </a:r>
          </a:p>
          <a:p>
            <a:pPr marL="227013" indent="-227013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Almost 5 million end-users (faculty, staff, students)</a:t>
            </a:r>
          </a:p>
          <a:p>
            <a:pPr marL="227013" indent="-227013"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4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0" y="61563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5613" eaLnBrk="1" hangingPunct="1"/>
            <a:r>
              <a:rPr lang="en-US" sz="2000" smtClean="0">
                <a:solidFill>
                  <a:srgbClr val="FF0000"/>
                </a:solidFill>
              </a:rPr>
              <a:t>www.incommonfederation.org/participants</a:t>
            </a: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30288"/>
            <a:ext cx="81915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98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1000" y="939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Federated Resources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Resources available via InCommon are many and diverse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558800" y="2133600"/>
            <a:ext cx="4060825" cy="345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Business Functions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Benefits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Asset management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Talent management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Visas &amp; INS compliance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Mobile alerts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Travel management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Energy management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Surveys and market analysis</a:t>
            </a:r>
          </a:p>
        </p:txBody>
      </p:sp>
      <p:sp>
        <p:nvSpPr>
          <p:cNvPr id="50180" name="Content Placeholder 3"/>
          <p:cNvSpPr>
            <a:spLocks noGrp="1"/>
          </p:cNvSpPr>
          <p:nvPr>
            <p:ph sz="half" idx="2"/>
          </p:nvPr>
        </p:nvSpPr>
        <p:spPr>
          <a:xfrm>
            <a:off x="4891088" y="2133600"/>
            <a:ext cx="4062412" cy="3454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Learning and Research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Journals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Databases and analytical tools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Multi-media access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Homework labs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Quiz tools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Plagiarism detection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Software downloading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Alcohol awareness education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Student travel discounts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Transportation and ride-share services.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788988" y="5934075"/>
            <a:ext cx="7518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 defTabSz="455613" eaLnBrk="1" hangingPunct="1"/>
            <a:r>
              <a:rPr lang="en-US" sz="1700" smtClean="0">
                <a:solidFill>
                  <a:srgbClr val="000000"/>
                </a:solidFill>
                <a:cs typeface="ＭＳ Ｐゴシック" charset="0"/>
              </a:rPr>
              <a:t>Strong support from key higher education partners, such as: Microsoft, Apple, National Student Clearinghouse, NSF, NIH, Gov-affiliated Labs </a:t>
            </a:r>
          </a:p>
          <a:p>
            <a:pPr defTabSz="455613" eaLnBrk="1" hangingPunct="1"/>
            <a:endParaRPr 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3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G_curr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8836762" cy="52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www.teragrid.org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0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go.teragrid.org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Campus login to TeraGrid</a:t>
            </a:r>
          </a:p>
          <a:p>
            <a:r>
              <a:rPr lang="en-US" dirty="0" smtClean="0"/>
              <a:t>35 campuses so far (including all CIC schools)</a:t>
            </a:r>
          </a:p>
          <a:p>
            <a:r>
              <a:rPr lang="en-US" dirty="0" smtClean="0"/>
              <a:t>Available since Sep 2009</a:t>
            </a:r>
          </a:p>
          <a:p>
            <a:r>
              <a:rPr lang="en-US" dirty="0" smtClean="0"/>
              <a:t>1000+ logins by 65+ users (so far)</a:t>
            </a:r>
          </a:p>
          <a:p>
            <a:r>
              <a:rPr lang="en-US" dirty="0" smtClean="0"/>
              <a:t>Integration with </a:t>
            </a:r>
            <a:r>
              <a:rPr lang="en-US" dirty="0" err="1" smtClean="0"/>
              <a:t>portal.teragrid.org</a:t>
            </a:r>
            <a:r>
              <a:rPr lang="en-US" dirty="0" smtClean="0"/>
              <a:t> underway</a:t>
            </a:r>
          </a:p>
          <a:p>
            <a:r>
              <a:rPr lang="en-US" dirty="0" smtClean="0"/>
              <a:t>IDtrust 2010 paper: </a:t>
            </a:r>
            <a:r>
              <a:rPr lang="en-US" sz="2581" dirty="0" smtClean="0"/>
              <a:t>“Federated Login to TeraGrid”</a:t>
            </a:r>
            <a:br>
              <a:rPr lang="en-US" sz="2581" dirty="0" smtClean="0"/>
            </a:br>
            <a:r>
              <a:rPr lang="en-US" sz="2323" dirty="0" smtClean="0"/>
              <a:t>(http://middleware.internet2.edu/idtrust/2010/)</a:t>
            </a:r>
            <a:endParaRPr lang="en-US" sz="2323" dirty="0"/>
          </a:p>
        </p:txBody>
      </p:sp>
      <p:pic>
        <p:nvPicPr>
          <p:cNvPr id="5" name="Picture 4" descr="go1.tiff"/>
          <p:cNvPicPr>
            <a:picLocks noChangeAspect="1"/>
          </p:cNvPicPr>
          <p:nvPr/>
        </p:nvPicPr>
        <p:blipFill>
          <a:blip r:embed="rId3"/>
          <a:srcRect b="4528"/>
          <a:stretch>
            <a:fillRect/>
          </a:stretch>
        </p:blipFill>
        <p:spPr>
          <a:xfrm>
            <a:off x="4520184" y="2839209"/>
            <a:ext cx="4419600" cy="2891800"/>
          </a:xfrm>
          <a:prstGeom prst="rect">
            <a:avLst/>
          </a:prstGeom>
        </p:spPr>
      </p:pic>
      <p:pic>
        <p:nvPicPr>
          <p:cNvPr id="6" name="Picture 5" descr="TG_curr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33400"/>
            <a:ext cx="3681984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96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ncsa-template</Template>
  <TotalTime>348</TotalTime>
  <Words>756</Words>
  <Application>Microsoft Macintosh PowerPoint</Application>
  <PresentationFormat>On-screen Show (4:3)</PresentationFormat>
  <Paragraphs>90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ncsa-template</vt:lpstr>
      <vt:lpstr>Default Design</vt:lpstr>
      <vt:lpstr>1_ncsa-template</vt:lpstr>
      <vt:lpstr>Office Theme</vt:lpstr>
      <vt:lpstr>2_ncsa-template</vt:lpstr>
      <vt:lpstr>3_ncsa-template</vt:lpstr>
      <vt:lpstr>1_Office Theme</vt:lpstr>
      <vt:lpstr>Secure Access to Research Infrastructure via the InCommon Federation </vt:lpstr>
      <vt:lpstr>CILogon Project Goal</vt:lpstr>
      <vt:lpstr>PowerPoint Presentation</vt:lpstr>
      <vt:lpstr>PowerPoint Presentation</vt:lpstr>
      <vt:lpstr>PowerPoint Presentation</vt:lpstr>
      <vt:lpstr>PowerPoint Presentation</vt:lpstr>
      <vt:lpstr>Federated Resources Resources available via InCommon are many and diverse</vt:lpstr>
      <vt:lpstr>PowerPoint Presentation</vt:lpstr>
      <vt:lpstr>https://go.teragrid.org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CILogon: Beyond TeraGrid</vt:lpstr>
      <vt:lpstr>Challenge: Federating with Many Campuses</vt:lpstr>
      <vt:lpstr>Roadmap for using NSF CI with InCommon</vt:lpstr>
      <vt:lpstr>Thanks!</vt:lpstr>
    </vt:vector>
  </TitlesOfParts>
  <Company>NCSA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Blake Harvey</dc:creator>
  <cp:lastModifiedBy>Jim Basney</cp:lastModifiedBy>
  <cp:revision>15</cp:revision>
  <dcterms:created xsi:type="dcterms:W3CDTF">2009-10-15T21:34:12Z</dcterms:created>
  <dcterms:modified xsi:type="dcterms:W3CDTF">2011-02-22T21:13:13Z</dcterms:modified>
</cp:coreProperties>
</file>