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Default Extension="tiff" ContentType="image/tiff"/>
  <Default Extension="pdf" ContentType="application/pd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21945600" cy="32918400"/>
  <p:notesSz cx="6858000" cy="91440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620"/>
    <p:restoredTop sz="94413" autoAdjust="0"/>
  </p:normalViewPr>
  <p:slideViewPr>
    <p:cSldViewPr snapToGrid="0">
      <p:cViewPr>
        <p:scale>
          <a:sx n="200" d="100"/>
          <a:sy n="200" d="100"/>
        </p:scale>
        <p:origin x="-88" y="23672"/>
      </p:cViewPr>
      <p:guideLst>
        <p:guide orient="horz" pos="10368"/>
        <p:guide pos="691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0B2444-0594-A54E-866C-54478137A0DA}" type="datetime1">
              <a:rPr lang="en-US" smtClean="0"/>
              <a:pPr/>
              <a:t>4/19/10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DAD9-689A-8048-924D-15DDF6500B4A}"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2F3D1-32CC-E146-A966-831DAC899A2E}" type="datetime1">
              <a:rPr lang="en-US" smtClean="0"/>
              <a:pPr/>
              <a:t>4/19/10</a:t>
            </a:fld>
            <a:endParaRPr lang="en-US"/>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7EA35-3F28-E647-9D14-D667AC672E88}"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1567510" rtl="0" eaLnBrk="1" latinLnBrk="0" hangingPunct="1">
      <a:defRPr sz="4100" kern="1200">
        <a:solidFill>
          <a:schemeClr val="tx1"/>
        </a:solidFill>
        <a:latin typeface="+mn-lt"/>
        <a:ea typeface="+mn-ea"/>
        <a:cs typeface="+mn-cs"/>
      </a:defRPr>
    </a:lvl1pPr>
    <a:lvl2pPr marL="1567510" algn="l" defTabSz="1567510" rtl="0" eaLnBrk="1" latinLnBrk="0" hangingPunct="1">
      <a:defRPr sz="4100" kern="1200">
        <a:solidFill>
          <a:schemeClr val="tx1"/>
        </a:solidFill>
        <a:latin typeface="+mn-lt"/>
        <a:ea typeface="+mn-ea"/>
        <a:cs typeface="+mn-cs"/>
      </a:defRPr>
    </a:lvl2pPr>
    <a:lvl3pPr marL="3135020" algn="l" defTabSz="1567510" rtl="0" eaLnBrk="1" latinLnBrk="0" hangingPunct="1">
      <a:defRPr sz="4100" kern="1200">
        <a:solidFill>
          <a:schemeClr val="tx1"/>
        </a:solidFill>
        <a:latin typeface="+mn-lt"/>
        <a:ea typeface="+mn-ea"/>
        <a:cs typeface="+mn-cs"/>
      </a:defRPr>
    </a:lvl3pPr>
    <a:lvl4pPr marL="4702531" algn="l" defTabSz="1567510" rtl="0" eaLnBrk="1" latinLnBrk="0" hangingPunct="1">
      <a:defRPr sz="4100" kern="1200">
        <a:solidFill>
          <a:schemeClr val="tx1"/>
        </a:solidFill>
        <a:latin typeface="+mn-lt"/>
        <a:ea typeface="+mn-ea"/>
        <a:cs typeface="+mn-cs"/>
      </a:defRPr>
    </a:lvl4pPr>
    <a:lvl5pPr marL="6270041" algn="l" defTabSz="1567510" rtl="0" eaLnBrk="1" latinLnBrk="0" hangingPunct="1">
      <a:defRPr sz="4100" kern="1200">
        <a:solidFill>
          <a:schemeClr val="tx1"/>
        </a:solidFill>
        <a:latin typeface="+mn-lt"/>
        <a:ea typeface="+mn-ea"/>
        <a:cs typeface="+mn-cs"/>
      </a:defRPr>
    </a:lvl5pPr>
    <a:lvl6pPr marL="7837551" algn="l" defTabSz="1567510" rtl="0" eaLnBrk="1" latinLnBrk="0" hangingPunct="1">
      <a:defRPr sz="4100" kern="1200">
        <a:solidFill>
          <a:schemeClr val="tx1"/>
        </a:solidFill>
        <a:latin typeface="+mn-lt"/>
        <a:ea typeface="+mn-ea"/>
        <a:cs typeface="+mn-cs"/>
      </a:defRPr>
    </a:lvl6pPr>
    <a:lvl7pPr marL="9405061" algn="l" defTabSz="1567510" rtl="0" eaLnBrk="1" latinLnBrk="0" hangingPunct="1">
      <a:defRPr sz="4100" kern="1200">
        <a:solidFill>
          <a:schemeClr val="tx1"/>
        </a:solidFill>
        <a:latin typeface="+mn-lt"/>
        <a:ea typeface="+mn-ea"/>
        <a:cs typeface="+mn-cs"/>
      </a:defRPr>
    </a:lvl7pPr>
    <a:lvl8pPr marL="10972571" algn="l" defTabSz="1567510" rtl="0" eaLnBrk="1" latinLnBrk="0" hangingPunct="1">
      <a:defRPr sz="4100" kern="1200">
        <a:solidFill>
          <a:schemeClr val="tx1"/>
        </a:solidFill>
        <a:latin typeface="+mn-lt"/>
        <a:ea typeface="+mn-ea"/>
        <a:cs typeface="+mn-cs"/>
      </a:defRPr>
    </a:lvl8pPr>
    <a:lvl9pPr marL="12540082" algn="l" defTabSz="1567510"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685800"/>
            <a:ext cx="2286000" cy="3429000"/>
          </a:xfrm>
        </p:spPr>
      </p:sp>
      <p:sp>
        <p:nvSpPr>
          <p:cNvPr id="3" name="Notes Placeholder 2"/>
          <p:cNvSpPr>
            <a:spLocks noGrp="1"/>
          </p:cNvSpPr>
          <p:nvPr>
            <p:ph type="body" idx="1"/>
          </p:nvPr>
        </p:nvSpPr>
        <p:spPr/>
        <p:txBody>
          <a:bodyPr>
            <a:normAutofit/>
          </a:bodyPr>
          <a:lstStyle/>
          <a:p>
            <a:r>
              <a:rPr lang="en-US" sz="4100" kern="1200" dirty="0" smtClean="0">
                <a:solidFill>
                  <a:schemeClr val="tx1"/>
                </a:solidFill>
                <a:latin typeface="+mn-lt"/>
                <a:ea typeface="+mn-ea"/>
                <a:cs typeface="+mn-cs"/>
              </a:rPr>
              <a:t>Federated Logon to TeraGrid</a:t>
            </a:r>
          </a:p>
          <a:p>
            <a:r>
              <a:rPr lang="en-US" sz="4100" kern="1200" dirty="0" smtClean="0">
                <a:solidFill>
                  <a:schemeClr val="tx1"/>
                </a:solidFill>
                <a:latin typeface="+mn-lt"/>
                <a:ea typeface="+mn-ea"/>
                <a:cs typeface="+mn-cs"/>
              </a:rPr>
              <a:t>We present a new federated login capability for the TeraGrid, currently the world’s largest and most comprehensive distributed </a:t>
            </a:r>
            <a:r>
              <a:rPr lang="en-US" sz="4100" kern="1200" dirty="0" err="1" smtClean="0">
                <a:solidFill>
                  <a:schemeClr val="tx1"/>
                </a:solidFill>
                <a:latin typeface="+mn-lt"/>
                <a:ea typeface="+mn-ea"/>
                <a:cs typeface="+mn-cs"/>
              </a:rPr>
              <a:t>cyberinfrastructure</a:t>
            </a:r>
            <a:r>
              <a:rPr lang="en-US" sz="4100" kern="1200" dirty="0" smtClean="0">
                <a:solidFill>
                  <a:schemeClr val="tx1"/>
                </a:solidFill>
                <a:latin typeface="+mn-lt"/>
                <a:ea typeface="+mn-ea"/>
                <a:cs typeface="+mn-cs"/>
              </a:rPr>
              <a:t> for open scientific research. Federated login enables TeraGrid users to authenticate using their home organization credentials for secure access to TeraGrid high performance computers, data resources, and high-end experimental facilities. Our novel system design links TeraGrid identities with campus identities and bridges from SAML to PKI credentials to meet the requirements of the TeraGrid environment.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10226042"/>
            <a:ext cx="1865376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1840" y="18653760"/>
            <a:ext cx="15361920" cy="841248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A5AF91-E186-5540-A1B1-562DF46421B7}" type="datetime1">
              <a:rPr lang="en-US" smtClean="0"/>
              <a:pPr/>
              <a:t>4/19/10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A470-A567-F14B-8C0C-711705DC12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5D97C-7B0D-F746-9C17-76D3F54BEB8C}" type="datetime1">
              <a:rPr lang="en-US" smtClean="0"/>
              <a:pPr/>
              <a:t>4/19/10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A470-A567-F14B-8C0C-711705DC12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560" y="1318265"/>
            <a:ext cx="493776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7280" y="1318265"/>
            <a:ext cx="1444752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EE76D-EE0F-964A-9927-77A8D21160A0}" type="datetime1">
              <a:rPr lang="en-US" smtClean="0"/>
              <a:pPr/>
              <a:t>4/19/10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A470-A567-F14B-8C0C-711705DC12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93EA7-978C-4A42-B21D-33D1399A3E4D}" type="datetime1">
              <a:rPr lang="en-US" smtClean="0"/>
              <a:pPr/>
              <a:t>4/19/10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A470-A567-F14B-8C0C-711705DC12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21153122"/>
            <a:ext cx="18653760" cy="653796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1" y="13952225"/>
            <a:ext cx="18653760" cy="72008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18777-5EC6-0B4A-84AC-EA587C44DBAB}" type="datetime1">
              <a:rPr lang="en-US" smtClean="0"/>
              <a:pPr/>
              <a:t>4/19/10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A470-A567-F14B-8C0C-711705DC12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7280" y="7680963"/>
            <a:ext cx="9692640" cy="2172462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155680" y="7680963"/>
            <a:ext cx="9692640" cy="2172462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42CF0-CC48-8446-A36E-938D6AAB22AD}" type="datetime1">
              <a:rPr lang="en-US" smtClean="0"/>
              <a:pPr/>
              <a:t>4/19/10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A470-A567-F14B-8C0C-711705DC12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7368542"/>
            <a:ext cx="9696451" cy="307085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097280" y="10439400"/>
            <a:ext cx="9696451" cy="1896618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8061" y="7368542"/>
            <a:ext cx="9700260" cy="307085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1148061" y="10439400"/>
            <a:ext cx="9700260" cy="1896618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1E539-C236-2040-976A-EA7D7D8A036D}" type="datetime1">
              <a:rPr lang="en-US" smtClean="0"/>
              <a:pPr/>
              <a:t>4/19/10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EA470-A567-F14B-8C0C-711705DC12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CE18DB-9C57-6440-9712-FD460752A719}" type="datetime1">
              <a:rPr lang="en-US" smtClean="0"/>
              <a:pPr/>
              <a:t>4/19/10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EA470-A567-F14B-8C0C-711705DC12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7FDAB-78BC-8D47-91F2-7E00AED7CEEE}" type="datetime1">
              <a:rPr lang="en-US" smtClean="0"/>
              <a:pPr/>
              <a:t>4/19/10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EA470-A567-F14B-8C0C-711705DC12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1" y="1310640"/>
            <a:ext cx="7219951" cy="557784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8580120" y="1310643"/>
            <a:ext cx="12268200" cy="2809494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1" y="6888483"/>
            <a:ext cx="7219951" cy="225171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9AA71-1E79-E54D-AB32-F7DC8AF07410}" type="datetime1">
              <a:rPr lang="en-US" smtClean="0"/>
              <a:pPr/>
              <a:t>4/19/10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A470-A567-F14B-8C0C-711705DC12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23042880"/>
            <a:ext cx="13167360" cy="272034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4301491" y="2941320"/>
            <a:ext cx="13167360" cy="1975104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4301491" y="25763222"/>
            <a:ext cx="13167360" cy="386333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E114C-7CCB-514E-96B4-E197CE02CE47}" type="datetime1">
              <a:rPr lang="en-US" smtClean="0"/>
              <a:pPr/>
              <a:t>4/19/10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A470-A567-F14B-8C0C-711705DC12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318262"/>
            <a:ext cx="19751040" cy="54864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97280" y="7680963"/>
            <a:ext cx="19751040" cy="21724622"/>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97280" y="30510482"/>
            <a:ext cx="5120640" cy="17526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A4B65088-34CB-6C40-894F-FDF366D20E96}" type="datetime1">
              <a:rPr lang="en-US" smtClean="0"/>
              <a:pPr/>
              <a:t>4/19/10</a:t>
            </a:fld>
            <a:endParaRPr lang="en-US"/>
          </a:p>
        </p:txBody>
      </p:sp>
      <p:sp>
        <p:nvSpPr>
          <p:cNvPr id="5" name="Footer Placeholder 4"/>
          <p:cNvSpPr>
            <a:spLocks noGrp="1"/>
          </p:cNvSpPr>
          <p:nvPr>
            <p:ph type="ftr" sz="quarter" idx="3"/>
          </p:nvPr>
        </p:nvSpPr>
        <p:spPr>
          <a:xfrm>
            <a:off x="7498080" y="30510482"/>
            <a:ext cx="6949440" cy="17526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27680" y="30510482"/>
            <a:ext cx="5120640" cy="17526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B18EA470-A567-F14B-8C0C-711705DC12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df"/><Relationship Id="rId12" Type="http://schemas.openxmlformats.org/officeDocument/2006/relationships/image" Target="../media/image10.png"/><Relationship Id="rId13" Type="http://schemas.openxmlformats.org/officeDocument/2006/relationships/image" Target="../media/image10.pdf"/><Relationship Id="rId14" Type="http://schemas.openxmlformats.org/officeDocument/2006/relationships/image" Target="../media/image12.png"/><Relationship Id="rId15" Type="http://schemas.openxmlformats.org/officeDocument/2006/relationships/image" Target="../media/image11.tiff"/><Relationship Id="rId16" Type="http://schemas.openxmlformats.org/officeDocument/2006/relationships/image" Target="../media/image12.tiff"/><Relationship Id="rId17" Type="http://schemas.openxmlformats.org/officeDocument/2006/relationships/image" Target="../media/image13.png"/><Relationship Id="rId18" Type="http://schemas.openxmlformats.org/officeDocument/2006/relationships/image" Target="../media/image14.tiff"/><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7" Type="http://schemas.openxmlformats.org/officeDocument/2006/relationships/image" Target="../media/image5.tiff"/><Relationship Id="rId8" Type="http://schemas.openxmlformats.org/officeDocument/2006/relationships/image" Target="../media/image6.tiff"/><Relationship Id="rId9" Type="http://schemas.openxmlformats.org/officeDocument/2006/relationships/image" Target="../media/image7.tiff"/><Relationship Id="rId10"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go2.tiff"/>
          <p:cNvPicPr>
            <a:picLocks noChangeAspect="1"/>
          </p:cNvPicPr>
          <p:nvPr/>
        </p:nvPicPr>
        <p:blipFill>
          <a:blip r:embed="rId3"/>
          <a:srcRect b="53586"/>
          <a:stretch>
            <a:fillRect/>
          </a:stretch>
        </p:blipFill>
        <p:spPr>
          <a:xfrm>
            <a:off x="11298858" y="11805345"/>
            <a:ext cx="3829050" cy="2178025"/>
          </a:xfrm>
          <a:prstGeom prst="rect">
            <a:avLst/>
          </a:prstGeom>
        </p:spPr>
      </p:pic>
      <p:cxnSp>
        <p:nvCxnSpPr>
          <p:cNvPr id="47" name="Curved Connector 46"/>
          <p:cNvCxnSpPr/>
          <p:nvPr/>
        </p:nvCxnSpPr>
        <p:spPr>
          <a:xfrm>
            <a:off x="1184193" y="14249400"/>
            <a:ext cx="19244319" cy="1588"/>
          </a:xfrm>
          <a:prstGeom prst="curvedConnector3">
            <a:avLst>
              <a:gd name="adj1" fmla="val 50000"/>
            </a:avLst>
          </a:prstGeom>
          <a:ln w="254000" cmpd="sng">
            <a:solidFill>
              <a:srgbClr val="00009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0" name="Curved Connector 49"/>
          <p:cNvCxnSpPr/>
          <p:nvPr/>
        </p:nvCxnSpPr>
        <p:spPr>
          <a:xfrm rot="16200000" flipH="1">
            <a:off x="18296483" y="16256015"/>
            <a:ext cx="4012409" cy="760"/>
          </a:xfrm>
          <a:prstGeom prst="curvedConnector3">
            <a:avLst>
              <a:gd name="adj1" fmla="val 50000"/>
            </a:avLst>
          </a:prstGeom>
          <a:ln w="254000" cmpd="sng">
            <a:solidFill>
              <a:srgbClr val="00009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3" name="Curved Connector 52"/>
          <p:cNvCxnSpPr/>
          <p:nvPr/>
        </p:nvCxnSpPr>
        <p:spPr>
          <a:xfrm rot="10800000">
            <a:off x="863602" y="18152533"/>
            <a:ext cx="19565706" cy="1588"/>
          </a:xfrm>
          <a:prstGeom prst="curvedConnector3">
            <a:avLst>
              <a:gd name="adj1" fmla="val 50000"/>
            </a:avLst>
          </a:prstGeom>
          <a:ln w="254000" cmpd="sng">
            <a:solidFill>
              <a:srgbClr val="00009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6" name="Curved Connector 55"/>
          <p:cNvCxnSpPr/>
          <p:nvPr/>
        </p:nvCxnSpPr>
        <p:spPr>
          <a:xfrm rot="16200000" flipV="1">
            <a:off x="-1562362" y="20707091"/>
            <a:ext cx="5113069" cy="5556"/>
          </a:xfrm>
          <a:prstGeom prst="curvedConnector3">
            <a:avLst>
              <a:gd name="adj1" fmla="val 50000"/>
            </a:avLst>
          </a:prstGeom>
          <a:ln w="254000" cmpd="sng">
            <a:solidFill>
              <a:srgbClr val="00009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9" name="Curved Connector 58"/>
          <p:cNvCxnSpPr/>
          <p:nvPr/>
        </p:nvCxnSpPr>
        <p:spPr>
          <a:xfrm rot="10800000" flipV="1">
            <a:off x="984250" y="23136768"/>
            <a:ext cx="20377150" cy="2631"/>
          </a:xfrm>
          <a:prstGeom prst="curvedConnector3">
            <a:avLst>
              <a:gd name="adj1" fmla="val 50000"/>
            </a:avLst>
          </a:prstGeom>
          <a:ln w="254000" cmpd="sng">
            <a:solidFill>
              <a:srgbClr val="00009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390088" y="31089600"/>
            <a:ext cx="19165424" cy="830997"/>
          </a:xfrm>
          <a:prstGeom prst="rect">
            <a:avLst/>
          </a:prstGeom>
          <a:noFill/>
        </p:spPr>
        <p:txBody>
          <a:bodyPr wrap="square" rtlCol="0">
            <a:spAutoFit/>
          </a:bodyPr>
          <a:lstStyle/>
          <a:p>
            <a:pPr algn="ctr"/>
            <a:r>
              <a:rPr lang="en-US" sz="2400" dirty="0"/>
              <a:t>This material is based upon work supported by the National Science Foundation under</a:t>
            </a:r>
            <a:r>
              <a:rPr lang="en-US" sz="2400" dirty="0" smtClean="0"/>
              <a:t> grant number 0503697. </a:t>
            </a:r>
            <a:r>
              <a:rPr lang="en-US" sz="2400" dirty="0"/>
              <a:t>Any opinions, findings, and conclusions or recommendations expressed in this material are those of the </a:t>
            </a:r>
            <a:r>
              <a:rPr lang="en-US" sz="2400" dirty="0" err="1"/>
              <a:t>author(s</a:t>
            </a:r>
            <a:r>
              <a:rPr lang="en-US" sz="2400" dirty="0"/>
              <a:t>) and do not necessarily reflect the views of the National Science Foundation.</a:t>
            </a:r>
          </a:p>
        </p:txBody>
      </p:sp>
      <p:pic>
        <p:nvPicPr>
          <p:cNvPr id="17" name="Picture 16" descr="go1.tiff"/>
          <p:cNvPicPr>
            <a:picLocks noChangeAspect="1"/>
          </p:cNvPicPr>
          <p:nvPr/>
        </p:nvPicPr>
        <p:blipFill>
          <a:blip r:embed="rId4"/>
          <a:stretch>
            <a:fillRect/>
          </a:stretch>
        </p:blipFill>
        <p:spPr>
          <a:xfrm>
            <a:off x="1723254" y="10515600"/>
            <a:ext cx="8839200" cy="6057900"/>
          </a:xfrm>
          <a:prstGeom prst="rect">
            <a:avLst/>
          </a:prstGeom>
        </p:spPr>
      </p:pic>
      <p:pic>
        <p:nvPicPr>
          <p:cNvPr id="19" name="Picture 18" descr="go3.tiff"/>
          <p:cNvPicPr>
            <a:picLocks noChangeAspect="1"/>
          </p:cNvPicPr>
          <p:nvPr/>
        </p:nvPicPr>
        <p:blipFill>
          <a:blip r:embed="rId5"/>
          <a:srcRect b="61165"/>
          <a:stretch>
            <a:fillRect/>
          </a:stretch>
        </p:blipFill>
        <p:spPr>
          <a:xfrm>
            <a:off x="11248058" y="14059589"/>
            <a:ext cx="3930650" cy="2031974"/>
          </a:xfrm>
          <a:prstGeom prst="rect">
            <a:avLst/>
          </a:prstGeom>
        </p:spPr>
      </p:pic>
      <p:pic>
        <p:nvPicPr>
          <p:cNvPr id="20" name="Picture 19" descr="go4.tiff"/>
          <p:cNvPicPr>
            <a:picLocks noChangeAspect="1"/>
          </p:cNvPicPr>
          <p:nvPr/>
        </p:nvPicPr>
        <p:blipFill>
          <a:blip r:embed="rId6"/>
          <a:stretch>
            <a:fillRect/>
          </a:stretch>
        </p:blipFill>
        <p:spPr>
          <a:xfrm>
            <a:off x="15596417" y="12608193"/>
            <a:ext cx="4311650" cy="3429000"/>
          </a:xfrm>
          <a:prstGeom prst="rect">
            <a:avLst/>
          </a:prstGeom>
        </p:spPr>
      </p:pic>
      <p:pic>
        <p:nvPicPr>
          <p:cNvPr id="21" name="Picture 20" descr="go8.tiff"/>
          <p:cNvPicPr>
            <a:picLocks noChangeAspect="1"/>
          </p:cNvPicPr>
          <p:nvPr/>
        </p:nvPicPr>
        <p:blipFill>
          <a:blip r:embed="rId7"/>
          <a:stretch>
            <a:fillRect/>
          </a:stretch>
        </p:blipFill>
        <p:spPr>
          <a:xfrm>
            <a:off x="16104162" y="21304117"/>
            <a:ext cx="4451350" cy="3403600"/>
          </a:xfrm>
          <a:prstGeom prst="rect">
            <a:avLst/>
          </a:prstGeom>
        </p:spPr>
      </p:pic>
      <p:pic>
        <p:nvPicPr>
          <p:cNvPr id="22" name="Picture 21" descr="go5.tiff"/>
          <p:cNvPicPr>
            <a:picLocks noChangeAspect="1"/>
          </p:cNvPicPr>
          <p:nvPr/>
        </p:nvPicPr>
        <p:blipFill>
          <a:blip r:embed="rId8"/>
          <a:srcRect/>
          <a:stretch>
            <a:fillRect/>
          </a:stretch>
        </p:blipFill>
        <p:spPr>
          <a:xfrm>
            <a:off x="1311193" y="18770600"/>
            <a:ext cx="5391150" cy="7137445"/>
          </a:xfrm>
          <a:prstGeom prst="rect">
            <a:avLst/>
          </a:prstGeom>
        </p:spPr>
      </p:pic>
      <p:pic>
        <p:nvPicPr>
          <p:cNvPr id="23" name="Picture 22" descr="go6.tiff"/>
          <p:cNvPicPr>
            <a:picLocks noChangeAspect="1"/>
          </p:cNvPicPr>
          <p:nvPr/>
        </p:nvPicPr>
        <p:blipFill>
          <a:blip r:embed="rId9"/>
          <a:stretch>
            <a:fillRect/>
          </a:stretch>
        </p:blipFill>
        <p:spPr>
          <a:xfrm>
            <a:off x="7753350" y="21988196"/>
            <a:ext cx="2222500" cy="1866900"/>
          </a:xfrm>
          <a:prstGeom prst="rect">
            <a:avLst/>
          </a:prstGeom>
        </p:spPr>
      </p:pic>
      <p:pic>
        <p:nvPicPr>
          <p:cNvPr id="24" name="Picture 23" descr="go7.tiff"/>
          <p:cNvPicPr>
            <a:picLocks noChangeAspect="1"/>
          </p:cNvPicPr>
          <p:nvPr/>
        </p:nvPicPr>
        <p:blipFill>
          <a:blip r:embed="rId10"/>
          <a:stretch>
            <a:fillRect/>
          </a:stretch>
        </p:blipFill>
        <p:spPr>
          <a:xfrm>
            <a:off x="11273458" y="20135149"/>
            <a:ext cx="4457700" cy="5562600"/>
          </a:xfrm>
          <a:prstGeom prst="rect">
            <a:avLst/>
          </a:prstGeom>
        </p:spPr>
      </p:pic>
      <p:pic>
        <p:nvPicPr>
          <p:cNvPr id="11" name="Content Placeholder 4" descr="id-spaces.pdf"/>
          <p:cNvPicPr>
            <a:picLocks noChangeAspect="1"/>
          </p:cNvPicPr>
          <p:nvPr/>
        </p:nvPicPr>
        <mc:AlternateContent xmlns:ma="http://schemas.microsoft.com/office/mac/drawingml/2008/main">
          <mc:Choice Requires="ma">
            <p:blipFill>
              <a:blip r:embed="rId11"/>
              <a:srcRect t="-6913" b="-691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2"/>
              <a:srcRect t="-6913" b="-6913"/>
              <a:stretch>
                <a:fillRect/>
              </a:stretch>
            </p:blipFill>
          </mc:Fallback>
        </mc:AlternateContent>
        <p:spPr bwMode="auto">
          <a:xfrm>
            <a:off x="1966304" y="3547408"/>
            <a:ext cx="8229600" cy="4724400"/>
          </a:xfrm>
          <a:prstGeom prst="rect">
            <a:avLst/>
          </a:prstGeom>
          <a:noFill/>
          <a:ln w="9525">
            <a:noFill/>
            <a:miter lim="800000"/>
            <a:headEnd/>
            <a:tailEnd/>
          </a:ln>
          <a:effectLst/>
        </p:spPr>
      </p:pic>
      <p:pic>
        <p:nvPicPr>
          <p:cNvPr id="25" name="Content Placeholder 4" descr="gto.pdf"/>
          <p:cNvPicPr>
            <a:picLocks noChangeAspect="1"/>
          </p:cNvPicPr>
          <p:nvPr/>
        </p:nvPicPr>
        <mc:AlternateContent xmlns:ma="http://schemas.microsoft.com/office/mac/drawingml/2008/main">
          <mc:Choice Requires="ma">
            <p:blipFill>
              <a:blip r:embed="rId13"/>
              <a:srcRect l="-8302" r="-830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4"/>
              <a:srcRect l="-8302" r="-8302"/>
              <a:stretch>
                <a:fillRect/>
              </a:stretch>
            </p:blipFill>
          </mc:Fallback>
        </mc:AlternateContent>
        <p:spPr bwMode="auto">
          <a:xfrm>
            <a:off x="11713391" y="3547408"/>
            <a:ext cx="8229600" cy="4724400"/>
          </a:xfrm>
          <a:prstGeom prst="rect">
            <a:avLst/>
          </a:prstGeom>
          <a:noFill/>
          <a:ln w="9525">
            <a:noFill/>
            <a:miter lim="800000"/>
            <a:headEnd/>
            <a:tailEnd/>
          </a:ln>
          <a:effectLst/>
        </p:spPr>
      </p:pic>
      <p:sp>
        <p:nvSpPr>
          <p:cNvPr id="26" name="TextBox 25"/>
          <p:cNvSpPr txBox="1"/>
          <p:nvPr/>
        </p:nvSpPr>
        <p:spPr>
          <a:xfrm>
            <a:off x="6291620" y="914400"/>
            <a:ext cx="9362359" cy="1046440"/>
          </a:xfrm>
          <a:prstGeom prst="rect">
            <a:avLst/>
          </a:prstGeom>
          <a:noFill/>
        </p:spPr>
        <p:txBody>
          <a:bodyPr wrap="none" rtlCol="0">
            <a:spAutoFit/>
          </a:bodyPr>
          <a:lstStyle/>
          <a:p>
            <a:pPr algn="ctr"/>
            <a:r>
              <a:rPr lang="en-US" dirty="0" smtClean="0">
                <a:solidFill>
                  <a:srgbClr val="000090"/>
                </a:solidFill>
              </a:rPr>
              <a:t>Federated Logon to TeraGrid</a:t>
            </a:r>
            <a:endParaRPr lang="en-US" dirty="0">
              <a:solidFill>
                <a:srgbClr val="000090"/>
              </a:solidFill>
            </a:endParaRPr>
          </a:p>
        </p:txBody>
      </p:sp>
      <p:sp>
        <p:nvSpPr>
          <p:cNvPr id="27" name="TextBox 26"/>
          <p:cNvSpPr txBox="1"/>
          <p:nvPr/>
        </p:nvSpPr>
        <p:spPr>
          <a:xfrm>
            <a:off x="7264518" y="2286000"/>
            <a:ext cx="7416563" cy="1046440"/>
          </a:xfrm>
          <a:prstGeom prst="rect">
            <a:avLst/>
          </a:prstGeom>
          <a:noFill/>
        </p:spPr>
        <p:txBody>
          <a:bodyPr wrap="none" rtlCol="0">
            <a:spAutoFit/>
          </a:bodyPr>
          <a:lstStyle/>
          <a:p>
            <a:pPr algn="ctr"/>
            <a:r>
              <a:rPr lang="en-US" dirty="0" smtClean="0">
                <a:solidFill>
                  <a:srgbClr val="000090"/>
                </a:solidFill>
              </a:rPr>
              <a:t>https://</a:t>
            </a:r>
            <a:r>
              <a:rPr lang="en-US" dirty="0" err="1" smtClean="0">
                <a:solidFill>
                  <a:srgbClr val="000090"/>
                </a:solidFill>
              </a:rPr>
              <a:t>go.teragrid.org</a:t>
            </a:r>
            <a:endParaRPr lang="en-US" dirty="0">
              <a:solidFill>
                <a:srgbClr val="000090"/>
              </a:solidFill>
            </a:endParaRPr>
          </a:p>
        </p:txBody>
      </p:sp>
      <p:grpSp>
        <p:nvGrpSpPr>
          <p:cNvPr id="29" name="Group 28"/>
          <p:cNvGrpSpPr/>
          <p:nvPr/>
        </p:nvGrpSpPr>
        <p:grpSpPr>
          <a:xfrm>
            <a:off x="1390088" y="28803600"/>
            <a:ext cx="19165424" cy="2123440"/>
            <a:chOff x="1390088" y="29187557"/>
            <a:chExt cx="19165424" cy="2123440"/>
          </a:xfrm>
        </p:grpSpPr>
        <p:pic>
          <p:nvPicPr>
            <p:cNvPr id="30" name="Picture 29" descr="nsf1.tif"/>
            <p:cNvPicPr>
              <a:picLocks noChangeAspect="1"/>
            </p:cNvPicPr>
            <p:nvPr/>
          </p:nvPicPr>
          <p:blipFill>
            <a:blip r:embed="rId15"/>
            <a:stretch>
              <a:fillRect/>
            </a:stretch>
          </p:blipFill>
          <p:spPr>
            <a:xfrm>
              <a:off x="1390088" y="29188573"/>
              <a:ext cx="2109216" cy="2121408"/>
            </a:xfrm>
            <a:prstGeom prst="rect">
              <a:avLst/>
            </a:prstGeom>
          </p:spPr>
        </p:pic>
        <p:pic>
          <p:nvPicPr>
            <p:cNvPr id="31" name="Picture 30" descr="ncsa_vertical.tif"/>
            <p:cNvPicPr>
              <a:picLocks noChangeAspect="1"/>
            </p:cNvPicPr>
            <p:nvPr/>
          </p:nvPicPr>
          <p:blipFill>
            <a:blip r:embed="rId16"/>
            <a:stretch>
              <a:fillRect/>
            </a:stretch>
          </p:blipFill>
          <p:spPr>
            <a:xfrm>
              <a:off x="17787166" y="29313160"/>
              <a:ext cx="2768346" cy="1872234"/>
            </a:xfrm>
            <a:prstGeom prst="rect">
              <a:avLst/>
            </a:prstGeom>
          </p:spPr>
        </p:pic>
        <p:pic>
          <p:nvPicPr>
            <p:cNvPr id="32" name="Picture 8" descr="tglogo-small"/>
            <p:cNvPicPr>
              <a:picLocks noChangeAspect="1" noChangeArrowheads="1"/>
            </p:cNvPicPr>
            <p:nvPr/>
          </p:nvPicPr>
          <p:blipFill>
            <a:blip r:embed="rId17"/>
            <a:srcRect/>
            <a:stretch>
              <a:fillRect/>
            </a:stretch>
          </p:blipFill>
          <p:spPr bwMode="auto">
            <a:xfrm>
              <a:off x="4105130" y="29187557"/>
              <a:ext cx="1778000" cy="2123440"/>
            </a:xfrm>
            <a:prstGeom prst="rect">
              <a:avLst/>
            </a:prstGeom>
            <a:noFill/>
            <a:ln w="9525">
              <a:noFill/>
              <a:miter lim="800000"/>
              <a:headEnd/>
              <a:tailEnd/>
            </a:ln>
          </p:spPr>
        </p:pic>
        <p:pic>
          <p:nvPicPr>
            <p:cNvPr id="33" name="Picture 32" descr="uclogo_horz_bold.tif"/>
            <p:cNvPicPr>
              <a:picLocks noChangeAspect="1"/>
            </p:cNvPicPr>
            <p:nvPr/>
          </p:nvPicPr>
          <p:blipFill>
            <a:blip r:embed="rId18"/>
            <a:stretch>
              <a:fillRect/>
            </a:stretch>
          </p:blipFill>
          <p:spPr>
            <a:xfrm>
              <a:off x="6488956" y="29371453"/>
              <a:ext cx="10692384" cy="1755648"/>
            </a:xfrm>
            <a:prstGeom prst="rect">
              <a:avLst/>
            </a:prstGeom>
          </p:spPr>
        </p:pic>
      </p:grpSp>
      <p:sp>
        <p:nvSpPr>
          <p:cNvPr id="34" name="TextBox 33"/>
          <p:cNvSpPr txBox="1"/>
          <p:nvPr/>
        </p:nvSpPr>
        <p:spPr>
          <a:xfrm>
            <a:off x="2158667" y="8416935"/>
            <a:ext cx="8229600" cy="1200328"/>
          </a:xfrm>
          <a:prstGeom prst="rect">
            <a:avLst/>
          </a:prstGeom>
          <a:noFill/>
        </p:spPr>
        <p:txBody>
          <a:bodyPr wrap="square" rtlCol="0">
            <a:spAutoFit/>
          </a:bodyPr>
          <a:lstStyle/>
          <a:p>
            <a:pPr algn="ctr"/>
            <a:r>
              <a:rPr lang="en-US" sz="2400" dirty="0" smtClean="0"/>
              <a:t>Federated logon to TeraGrid relies on translation of credentials between the campus domain, InCommon, and the TeraGrid single sign-on system.</a:t>
            </a:r>
            <a:endParaRPr lang="en-US" sz="2400" dirty="0"/>
          </a:p>
        </p:txBody>
      </p:sp>
      <p:sp>
        <p:nvSpPr>
          <p:cNvPr id="35" name="TextBox 34"/>
          <p:cNvSpPr txBox="1"/>
          <p:nvPr/>
        </p:nvSpPr>
        <p:spPr>
          <a:xfrm>
            <a:off x="11713391" y="8416935"/>
            <a:ext cx="8229600" cy="1569660"/>
          </a:xfrm>
          <a:prstGeom prst="rect">
            <a:avLst/>
          </a:prstGeom>
          <a:noFill/>
        </p:spPr>
        <p:txBody>
          <a:bodyPr wrap="square" rtlCol="0">
            <a:spAutoFit/>
          </a:bodyPr>
          <a:lstStyle/>
          <a:p>
            <a:pPr algn="ctr"/>
            <a:r>
              <a:rPr lang="en-US" sz="2400" dirty="0" smtClean="0"/>
              <a:t>The TeraGrid federated logon system provides certificates, issued by a MyProxy CA, for web and desktop applications. The web application binds campus identities to TeraGrid identities via an account-link database.</a:t>
            </a:r>
            <a:endParaRPr lang="en-US" sz="2400" dirty="0"/>
          </a:p>
        </p:txBody>
      </p:sp>
      <p:sp>
        <p:nvSpPr>
          <p:cNvPr id="36" name="TextBox 35"/>
          <p:cNvSpPr txBox="1"/>
          <p:nvPr/>
        </p:nvSpPr>
        <p:spPr>
          <a:xfrm>
            <a:off x="1786754" y="16711146"/>
            <a:ext cx="8696470" cy="1200328"/>
          </a:xfrm>
          <a:prstGeom prst="rect">
            <a:avLst/>
          </a:prstGeom>
          <a:noFill/>
        </p:spPr>
        <p:txBody>
          <a:bodyPr wrap="square" rtlCol="0">
            <a:spAutoFit/>
          </a:bodyPr>
          <a:lstStyle/>
          <a:p>
            <a:pPr algn="ctr"/>
            <a:r>
              <a:rPr lang="en-US" sz="2400" dirty="0" smtClean="0"/>
              <a:t>First the researcher visits the home page and selects his or her campus from the identity provider list. In case the researcher’s campus is not available, he or she can login via </a:t>
            </a:r>
            <a:r>
              <a:rPr lang="en-US" sz="2400" dirty="0" err="1" smtClean="0"/>
              <a:t>ProtectNetwork</a:t>
            </a:r>
            <a:r>
              <a:rPr lang="en-US" sz="2400" dirty="0" smtClean="0"/>
              <a:t>.</a:t>
            </a:r>
            <a:endParaRPr lang="en-US" sz="2400" dirty="0"/>
          </a:p>
        </p:txBody>
      </p:sp>
      <p:sp>
        <p:nvSpPr>
          <p:cNvPr id="37" name="TextBox 36"/>
          <p:cNvSpPr txBox="1"/>
          <p:nvPr/>
        </p:nvSpPr>
        <p:spPr>
          <a:xfrm>
            <a:off x="11273458" y="16711146"/>
            <a:ext cx="3829050" cy="1200328"/>
          </a:xfrm>
          <a:prstGeom prst="rect">
            <a:avLst/>
          </a:prstGeom>
          <a:noFill/>
        </p:spPr>
        <p:txBody>
          <a:bodyPr wrap="square" rtlCol="0">
            <a:spAutoFit/>
          </a:bodyPr>
          <a:lstStyle/>
          <a:p>
            <a:pPr algn="ctr"/>
            <a:r>
              <a:rPr lang="en-US" sz="2400" dirty="0" smtClean="0"/>
              <a:t>Next the researcher logs in at the campus login page </a:t>
            </a:r>
            <a:br>
              <a:rPr lang="en-US" sz="2400" dirty="0" smtClean="0"/>
            </a:br>
            <a:r>
              <a:rPr lang="en-US" sz="2400" dirty="0" smtClean="0"/>
              <a:t>(ex. University of Illinois).</a:t>
            </a:r>
            <a:endParaRPr lang="en-US" sz="2400" dirty="0"/>
          </a:p>
        </p:txBody>
      </p:sp>
      <p:sp>
        <p:nvSpPr>
          <p:cNvPr id="38" name="TextBox 37"/>
          <p:cNvSpPr txBox="1"/>
          <p:nvPr/>
        </p:nvSpPr>
        <p:spPr>
          <a:xfrm>
            <a:off x="15596417" y="16341814"/>
            <a:ext cx="4329112" cy="1569660"/>
          </a:xfrm>
          <a:prstGeom prst="rect">
            <a:avLst/>
          </a:prstGeom>
          <a:noFill/>
        </p:spPr>
        <p:txBody>
          <a:bodyPr wrap="square" rtlCol="0">
            <a:spAutoFit/>
          </a:bodyPr>
          <a:lstStyle/>
          <a:p>
            <a:pPr algn="ctr"/>
            <a:r>
              <a:rPr lang="en-US" sz="2400" dirty="0" smtClean="0"/>
              <a:t>Then, the researcher logs in to TeraGrid to bind the campus and TeraGrid identities. </a:t>
            </a:r>
            <a:br>
              <a:rPr lang="en-US" sz="2400" dirty="0" smtClean="0"/>
            </a:br>
            <a:r>
              <a:rPr lang="en-US" sz="2400" dirty="0" smtClean="0"/>
              <a:t>This is a one-time-only operation.</a:t>
            </a:r>
          </a:p>
        </p:txBody>
      </p:sp>
      <p:sp>
        <p:nvSpPr>
          <p:cNvPr id="39" name="TextBox 38"/>
          <p:cNvSpPr txBox="1"/>
          <p:nvPr/>
        </p:nvSpPr>
        <p:spPr>
          <a:xfrm>
            <a:off x="16104162" y="25226874"/>
            <a:ext cx="4451350" cy="1200328"/>
          </a:xfrm>
          <a:prstGeom prst="rect">
            <a:avLst/>
          </a:prstGeom>
          <a:noFill/>
        </p:spPr>
        <p:txBody>
          <a:bodyPr wrap="square" rtlCol="0">
            <a:spAutoFit/>
          </a:bodyPr>
          <a:lstStyle/>
          <a:p>
            <a:pPr algn="ctr"/>
            <a:r>
              <a:rPr lang="en-US" sz="2400" dirty="0" smtClean="0"/>
              <a:t>The researcher can view and delete identity bindings via the web interface.</a:t>
            </a:r>
            <a:endParaRPr lang="en-US" sz="2400" dirty="0"/>
          </a:p>
        </p:txBody>
      </p:sp>
      <p:sp>
        <p:nvSpPr>
          <p:cNvPr id="40" name="TextBox 39"/>
          <p:cNvSpPr txBox="1"/>
          <p:nvPr/>
        </p:nvSpPr>
        <p:spPr>
          <a:xfrm>
            <a:off x="1311193" y="26049114"/>
            <a:ext cx="5391150" cy="1938992"/>
          </a:xfrm>
          <a:prstGeom prst="rect">
            <a:avLst/>
          </a:prstGeom>
          <a:noFill/>
        </p:spPr>
        <p:txBody>
          <a:bodyPr wrap="square" rtlCol="0">
            <a:spAutoFit/>
          </a:bodyPr>
          <a:lstStyle/>
          <a:p>
            <a:pPr algn="ctr"/>
            <a:r>
              <a:rPr lang="en-US" sz="2400" dirty="0" smtClean="0"/>
              <a:t>After login, the site presents the researcher with options to download a certificate to the desktop or launch Java applets for remote login and file transfer using the certificate for authentication.</a:t>
            </a:r>
            <a:endParaRPr lang="en-US" sz="2400" dirty="0"/>
          </a:p>
        </p:txBody>
      </p:sp>
      <p:sp>
        <p:nvSpPr>
          <p:cNvPr id="41" name="TextBox 40"/>
          <p:cNvSpPr txBox="1"/>
          <p:nvPr/>
        </p:nvSpPr>
        <p:spPr>
          <a:xfrm>
            <a:off x="6756400" y="24225791"/>
            <a:ext cx="4216400" cy="3416320"/>
          </a:xfrm>
          <a:prstGeom prst="rect">
            <a:avLst/>
          </a:prstGeom>
          <a:noFill/>
        </p:spPr>
        <p:txBody>
          <a:bodyPr wrap="square" rtlCol="0">
            <a:spAutoFit/>
          </a:bodyPr>
          <a:lstStyle/>
          <a:p>
            <a:pPr algn="ctr"/>
            <a:r>
              <a:rPr lang="en-US" sz="2400" dirty="0" smtClean="0"/>
              <a:t>Choosing to download a credential to the desktop launches a simple Java Web Start application (from the </a:t>
            </a:r>
            <a:r>
              <a:rPr lang="en-US" sz="2400" dirty="0" err="1" smtClean="0"/>
              <a:t>GridShib</a:t>
            </a:r>
            <a:r>
              <a:rPr lang="en-US" sz="2400" dirty="0" smtClean="0"/>
              <a:t> project) to generate a </a:t>
            </a:r>
            <a:r>
              <a:rPr lang="en-US" sz="2400" dirty="0" err="1" smtClean="0"/>
              <a:t>keypair</a:t>
            </a:r>
            <a:r>
              <a:rPr lang="en-US" sz="2400" dirty="0" smtClean="0"/>
              <a:t>, issue a certificate request to the server, receive a signed certificate in return, and store them to the desktop.</a:t>
            </a:r>
          </a:p>
        </p:txBody>
      </p:sp>
      <p:sp>
        <p:nvSpPr>
          <p:cNvPr id="42" name="TextBox 41"/>
          <p:cNvSpPr txBox="1"/>
          <p:nvPr/>
        </p:nvSpPr>
        <p:spPr>
          <a:xfrm>
            <a:off x="11273458" y="25844003"/>
            <a:ext cx="4457700" cy="1200328"/>
          </a:xfrm>
          <a:prstGeom prst="rect">
            <a:avLst/>
          </a:prstGeom>
          <a:noFill/>
        </p:spPr>
        <p:txBody>
          <a:bodyPr wrap="square" rtlCol="0">
            <a:spAutoFit/>
          </a:bodyPr>
          <a:lstStyle/>
          <a:p>
            <a:pPr algn="ctr"/>
            <a:r>
              <a:rPr lang="en-US" sz="2400" dirty="0" smtClean="0"/>
              <a:t>The GSI-SSHTerm Applet supports remote login via the browser, including X11 forwarding.</a:t>
            </a:r>
          </a:p>
        </p:txBody>
      </p:sp>
      <p:sp>
        <p:nvSpPr>
          <p:cNvPr id="44" name="Rectangle 43"/>
          <p:cNvSpPr/>
          <p:nvPr/>
        </p:nvSpPr>
        <p:spPr>
          <a:xfrm>
            <a:off x="457200" y="457199"/>
            <a:ext cx="21031200" cy="32004000"/>
          </a:xfrm>
          <a:prstGeom prst="rect">
            <a:avLst/>
          </a:prstGeom>
          <a:noFill/>
          <a:ln w="762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Curved Connector 66"/>
          <p:cNvCxnSpPr/>
          <p:nvPr/>
        </p:nvCxnSpPr>
        <p:spPr>
          <a:xfrm>
            <a:off x="1175726" y="14249400"/>
            <a:ext cx="19244319" cy="1588"/>
          </a:xfrm>
          <a:prstGeom prst="curvedConnector3">
            <a:avLst>
              <a:gd name="adj1" fmla="val 50000"/>
            </a:avLst>
          </a:prstGeom>
          <a:ln w="254000" cmpd="sng">
            <a:solidFill>
              <a:srgbClr val="000090">
                <a:alpha val="25000"/>
              </a:srgb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0" name="Curved Connector 69"/>
          <p:cNvCxnSpPr/>
          <p:nvPr/>
        </p:nvCxnSpPr>
        <p:spPr>
          <a:xfrm rot="10800000" flipV="1">
            <a:off x="996950" y="23136770"/>
            <a:ext cx="20381382" cy="2629"/>
          </a:xfrm>
          <a:prstGeom prst="curvedConnector3">
            <a:avLst>
              <a:gd name="adj1" fmla="val 50000"/>
            </a:avLst>
          </a:prstGeom>
          <a:ln w="254000" cmpd="sng">
            <a:solidFill>
              <a:srgbClr val="000090">
                <a:alpha val="25000"/>
              </a:srgb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TotalTime>
  <Words>399</Words>
  <Application>Microsoft Macintosh PowerPoint</Application>
  <PresentationFormat>Custom</PresentationFormat>
  <Paragraphs>14</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Illinois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Basney</dc:creator>
  <cp:lastModifiedBy>Jim Basney</cp:lastModifiedBy>
  <cp:revision>11</cp:revision>
  <cp:lastPrinted>2010-04-19T15:44:59Z</cp:lastPrinted>
  <dcterms:created xsi:type="dcterms:W3CDTF">2010-04-19T14:23:01Z</dcterms:created>
  <dcterms:modified xsi:type="dcterms:W3CDTF">2010-04-19T15:51:47Z</dcterms:modified>
</cp:coreProperties>
</file>